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3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9FC85-BC17-400B-9A45-0B9E5343CABB}" type="datetimeFigureOut">
              <a:rPr lang="el-GR" smtClean="0"/>
              <a:pPr/>
              <a:t>31/1/2018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91211-B1CA-404C-8C93-99CCAB00194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  <a:endParaRPr lang="el-GR" dirty="0"/>
          </a:p>
          <a:p>
            <a:r>
              <a:rPr lang="ru-RU" dirty="0"/>
              <a:t>Принцесса Ингигерд родилась в Швеции ок. 1000 года. Ее отец Олав Шётконунг был первым христианским королем Швеции. Крещена она была еще на родине.  Уже с детства она знала славянский язык, так как ее мать происходила из славянского племени бодричей (рагогов).</a:t>
            </a:r>
            <a:endParaRPr lang="el-GR" dirty="0"/>
          </a:p>
          <a:p>
            <a:r>
              <a:rPr lang="ru-RU" dirty="0"/>
              <a:t>Совсем рано у нее проявился талант политика-миротворца: недаром на Руси ее будут звать христианским именем Ирина, что значит «мир».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1211-B1CA-404C-8C93-99CCAB001946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Международное признание Руси</a:t>
            </a:r>
            <a:endParaRPr lang="el-GR" dirty="0"/>
          </a:p>
          <a:p>
            <a:r>
              <a:rPr lang="ru-RU" dirty="0"/>
              <a:t>Разрозненные княжества впервые объединились под властью одного князя-единодержца. Благодаря энергичной внутренней и внешней политике Ярослава Русь крепла и обрастала новыми землями. В некоторых военных походах Ингигерд даже  сопровождала мужа, но обычно она жила в Киеве, управляла делами, воспитывала детей. У Ингигерд и Ярослава было шесть сыновей и три дочери. Дальновидные политики, они удачно породнились с правящими династиями Франции, Венгрии, Норвегии, Германского графства. Сын Ярослава Всеволод взял в жены дочь самого византийского императора Константина Мономаха. Европейские монархи считали за честь  иметь дружественные связи с Рюриковичами. Ингигерд заботилась не только о своих детях: в Киеве нашли прибежище двое сыновей изгнанного короля Англии, воспитывался будущий норвежский правитель принц Магнус Добрый. Роль Руси в жизни других государств в те времена была как никогда значительна и благотворна, авторитет Руси рос. </a:t>
            </a:r>
            <a:r>
              <a:rPr lang="el-GR" dirty="0"/>
              <a:t>В </a:t>
            </a:r>
            <a:r>
              <a:rPr lang="el-GR" dirty="0" err="1"/>
              <a:t>этом</a:t>
            </a:r>
            <a:r>
              <a:rPr lang="el-GR" dirty="0"/>
              <a:t> </a:t>
            </a:r>
            <a:r>
              <a:rPr lang="el-GR" dirty="0" err="1"/>
              <a:t>несомненно</a:t>
            </a:r>
            <a:r>
              <a:rPr lang="el-GR" dirty="0"/>
              <a:t> </a:t>
            </a:r>
            <a:r>
              <a:rPr lang="el-GR" dirty="0" err="1"/>
              <a:t>немалая</a:t>
            </a:r>
            <a:r>
              <a:rPr lang="el-GR" dirty="0"/>
              <a:t> </a:t>
            </a:r>
            <a:r>
              <a:rPr lang="el-GR" dirty="0" err="1"/>
              <a:t>заслуга</a:t>
            </a:r>
            <a:r>
              <a:rPr lang="el-GR" dirty="0"/>
              <a:t> </a:t>
            </a:r>
            <a:r>
              <a:rPr lang="el-GR" dirty="0" err="1"/>
              <a:t>княгини</a:t>
            </a:r>
            <a:r>
              <a:rPr lang="el-GR" dirty="0"/>
              <a:t>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1211-B1CA-404C-8C93-99CCAB001946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Святое «древо» – от святого корня</a:t>
            </a:r>
            <a:endParaRPr lang="el-GR" dirty="0"/>
          </a:p>
          <a:p>
            <a:r>
              <a:rPr lang="ru-RU" dirty="0"/>
              <a:t>В конце своей плодотворной жизни княгиня принимает монашеский постриг и получает новое имя Анна, в переводе с греческого - «благодать». По кончине в 1050 г. она была похоронена в еще недостроенной новгородской Софии, где и по сей день покоятся ее нетленные мощи и от них происходят исцеления. В 1439 году Церковь причислила ее к лику святых. </a:t>
            </a:r>
            <a:endParaRPr lang="el-GR" dirty="0"/>
          </a:p>
          <a:p>
            <a:r>
              <a:rPr lang="ru-RU" dirty="0"/>
              <a:t> </a:t>
            </a:r>
            <a:endParaRPr lang="el-GR" dirty="0"/>
          </a:p>
          <a:p>
            <a:r>
              <a:rPr lang="ru-RU" dirty="0"/>
              <a:t>Св. благоверная княгиня Анна Новгородская стала примером для русских князей и княгинь, которые, приняв схиму, стремились свято закончить свои дни на земле. Многие потомки Ингигерд  и Ярослава (канонизированного в 2004 г. местно – в Киеве),  были прославлены в лике  святых. Среди них уже названный сын Владимир Новгородский, еще два сына, внук Владимир Мономах, известные потомки Андрей Боголюбский, Александр Невский, Даниил Московский, Иван Калита, Петр Муромский, Дмитрий Донской и многие другие.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1211-B1CA-404C-8C93-99CCAB001946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Ее отец враждовал с норвежским королем Олавом Харальдссоном, а Ингигерд была в него влюблена. Однажды дипломатично выждав время, когда отец был в духе, она заговорила с ним о распре с норвежцами. Погибают люди, и оба народа страдают от набегов, никто не может проехать к своим родичам, - всем  от вашей распри только урон. «На твоем месте я заключила бы мир с Олавом Толстым», - смело посоветовала Ингигерд. Однако в этом случае дипломатия не удалась: отец разгневался и обещал дочери, что ей не бывать женой Толстяка. А в 1018 году приехало посольство из Гардарики - так скандинавы называли Русь. Свадьба состоялась в 1019 году. Брак был заключен не по любви, а в политических интересах, но сколько пользы и престижа принес он Руси!</a:t>
            </a:r>
            <a:endParaRPr lang="el-GR" dirty="0"/>
          </a:p>
          <a:p>
            <a:r>
              <a:rPr lang="ru-RU" dirty="0" smtClean="0"/>
              <a:t>Ярослав – конунг развивающегося княжества, через которое пролегает торговый «путь из варяг в греки». Несомненно, он – отличный союзник, тот, кто «действительно достоин моей дружбы», - сказал Олав Шётконунг. И выдал Ингигерд замуж, конечно, предварительно получив ее согласие.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1211-B1CA-404C-8C93-99CCAB001946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приданое принцесса запросила у отца Старую Ладогу с прилегающими землями. </a:t>
            </a:r>
            <a:endParaRPr lang="el-GR" dirty="0"/>
          </a:p>
          <a:p>
            <a:r>
              <a:rPr lang="ru-RU" dirty="0"/>
              <a:t>Ингигерд , в христианстве Ирина, а в монашестве Анна – супруга «державника Русской земли», играла не последнюю роль в управлении страной и укреплении ее международного авторитета.  Настоящая женщина-политик 11 века!</a:t>
            </a:r>
            <a:endParaRPr lang="el-GR" dirty="0"/>
          </a:p>
          <a:p>
            <a:r>
              <a:rPr lang="ru-RU" b="1" dirty="0"/>
              <a:t>Княгиня-дипломат</a:t>
            </a:r>
            <a:endParaRPr lang="el-GR" dirty="0"/>
          </a:p>
          <a:p>
            <a:r>
              <a:rPr lang="ru-RU" dirty="0"/>
              <a:t>В 1021 году, когда кровопролитная усобица Ярослава с племянником Брячиславом Польским (Вартилавом в саге) ослабляла государство. Княгиня решила, что пора приблизить развязку войны и предложила обеим сторонам условия мирного договора. Собралось вече, на котором дали согласие и князья, и народ. В сагах повествуется: Ярослав так любил свою супругу, что «ничего не мог делать против ее воли» и в любом важном для государства деле советовался с ней. Княгиня же была мудра под стать мужу и заслуженно пользовалась уважением. Она улаживала отношения князя со своими сородичами -  варяжской наемной дружиной, действуя в интересах киевского престола. 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1211-B1CA-404C-8C93-99CCAB001946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Утверждение веры и государственности</a:t>
            </a:r>
            <a:endParaRPr lang="el-GR" dirty="0"/>
          </a:p>
          <a:p>
            <a:r>
              <a:rPr lang="ru-RU" dirty="0"/>
              <a:t>Вместе с мужем княгиня Ирина видит свое призвание в распространении христианства, в котором обрела истину. В княжестве строятся новые города и множество красивейших храмов. Создается свод законов «Русская Правда», в котором учитывались интересы всех слоев населения, практически отменена смертная казнь. В 1037 г. константинопольский патриарх учреждает киевскую митрополию, а Ярослав уже стремился к некоторой независимости от Византии – по его инициативе ставится первый русский митрополит Иларион. Князь велит духовенству обучать грамоте своих детей, чтобы подготавливать священнослужителей. Для этого он устраивает школы, например, в Новгороде, на 300 человек. Начинается летописание, осуществляется перевод и переписка книг на церковнославянский и древнеславянский язык (кириллицу). Ярослав сам собирает рукописи в библиотеку для общего пользования в Новгороде. Русь становится не только могущественной христианской державой, но и самой грамотной и культурной страной в Европе, какой она и оставалась до нашествия Орды. Производится чеканка монеты под названием «Ярославле серебро» с изображением герба Рюриковичей с одной стороны и святого Георгия с другой. 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1211-B1CA-404C-8C93-99CCAB001946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Киев стал крупным экономическим центром, оплотом православия, соревнующимся со столицей Византии и других держав. В Киеве были построены Золотые ворота, Софийский собор – по типу константинопольских, и еще около 400 церквей, монастыри в честь небесных покровителей князя и княгини – святых великомучеников Георгия и Ирины. Этими обителями управляла княжеская чета. 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1211-B1CA-404C-8C93-99CCAB001946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1211-B1CA-404C-8C93-99CCAB001946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1021 году по ходатайству Ярослава и Ирины перед греческим митрополитом произошло прославление святых благоверных князей Бориса и Глеба, братьев Ярослава, в лике страстотерпцев, который не был знаком православной церкви. </a:t>
            </a:r>
            <a:endParaRPr lang="el-GR" dirty="0"/>
          </a:p>
          <a:p>
            <a:r>
              <a:rPr lang="ru-RU" dirty="0"/>
              <a:t>Олав Харальдссон, который был убит в битве своими подданными, очень скоро стал почитаться святым покровителем Норвегии. В Новгороде существовал храм в честь его имени, называемый «варяжским». </a:t>
            </a:r>
            <a:endParaRPr lang="el-GR" dirty="0"/>
          </a:p>
          <a:p>
            <a:r>
              <a:rPr lang="ru-RU" dirty="0"/>
              <a:t>Но нельзя не сказать и о достойнейшем поступке отца Ингигерд. Олав Шётконунг умер мученической смертью от рук язычников в Стокгольме за отказ поклониться идолам ок. 1022 года.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1211-B1CA-404C-8C93-99CCAB001946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Новгородская «сага»</a:t>
            </a:r>
            <a:endParaRPr lang="el-GR" dirty="0"/>
          </a:p>
          <a:p>
            <a:r>
              <a:rPr lang="ru-RU" dirty="0"/>
              <a:t>Когда старшему сыну Владимиру исполнилось четырнадцать, Ярослав посадил его на княжение в Новгород. Княгиня Ирина отправляется туда вместе с сыном и, имея опыт, помогает ему в управлении. А возмужав, Владимир часто отлучается из города в военные походы. Материнская самоотдача сливается в княгине с умением отлично вести дела политического и хозяйственного плана, и это приносит результаты. В 1045 году начато строительство Софийского собора в Новгороде. Анна и Владимир являются почетными ктиторами (строителями) этого величественного сооружения. 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1211-B1CA-404C-8C93-99CCAB001946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91211-B1CA-404C-8C93-99CCAB001946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9C6-820D-4C62-A4EC-CE4D5118B062}" type="datetimeFigureOut">
              <a:rPr lang="el-GR" smtClean="0"/>
              <a:pPr/>
              <a:t>31/1/2018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74A344-22DD-419D-B579-31AC6202E3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9C6-820D-4C62-A4EC-CE4D5118B062}" type="datetimeFigureOut">
              <a:rPr lang="el-GR" smtClean="0"/>
              <a:pPr/>
              <a:t>31/1/2018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A344-22DD-419D-B579-31AC6202E3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9C6-820D-4C62-A4EC-CE4D5118B062}" type="datetimeFigureOut">
              <a:rPr lang="el-GR" smtClean="0"/>
              <a:pPr/>
              <a:t>31/1/2018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A344-22DD-419D-B579-31AC6202E3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9C6-820D-4C62-A4EC-CE4D5118B062}" type="datetimeFigureOut">
              <a:rPr lang="el-GR" smtClean="0"/>
              <a:pPr/>
              <a:t>31/1/2018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74A344-22DD-419D-B579-31AC6202E3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9C6-820D-4C62-A4EC-CE4D5118B062}" type="datetimeFigureOut">
              <a:rPr lang="el-GR" smtClean="0"/>
              <a:pPr/>
              <a:t>31/1/2018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A344-22DD-419D-B579-31AC6202E3F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9C6-820D-4C62-A4EC-CE4D5118B062}" type="datetimeFigureOut">
              <a:rPr lang="el-GR" smtClean="0"/>
              <a:pPr/>
              <a:t>31/1/2018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A344-22DD-419D-B579-31AC6202E3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9C6-820D-4C62-A4EC-CE4D5118B062}" type="datetimeFigureOut">
              <a:rPr lang="el-GR" smtClean="0"/>
              <a:pPr/>
              <a:t>31/1/2018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E74A344-22DD-419D-B579-31AC6202E3F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9C6-820D-4C62-A4EC-CE4D5118B062}" type="datetimeFigureOut">
              <a:rPr lang="el-GR" smtClean="0"/>
              <a:pPr/>
              <a:t>31/1/2018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A344-22DD-419D-B579-31AC6202E3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9C6-820D-4C62-A4EC-CE4D5118B062}" type="datetimeFigureOut">
              <a:rPr lang="el-GR" smtClean="0"/>
              <a:pPr/>
              <a:t>31/1/2018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A344-22DD-419D-B579-31AC6202E3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9C6-820D-4C62-A4EC-CE4D5118B062}" type="datetimeFigureOut">
              <a:rPr lang="el-GR" smtClean="0"/>
              <a:pPr/>
              <a:t>31/1/2018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A344-22DD-419D-B579-31AC6202E3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9C6-820D-4C62-A4EC-CE4D5118B062}" type="datetimeFigureOut">
              <a:rPr lang="el-GR" smtClean="0"/>
              <a:pPr/>
              <a:t>31/1/2018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A344-22DD-419D-B579-31AC6202E3F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7D99C6-820D-4C62-A4EC-CE4D5118B062}" type="datetimeFigureOut">
              <a:rPr lang="el-GR" smtClean="0"/>
              <a:pPr/>
              <a:t>31/1/2018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74A344-22DD-419D-B579-31AC6202E3F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9552" y="548681"/>
            <a:ext cx="7848872" cy="1008111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Ингигерд</a:t>
            </a:r>
            <a:r>
              <a:rPr lang="el-GR" dirty="0" smtClean="0"/>
              <a:t>- </a:t>
            </a:r>
            <a:r>
              <a:rPr lang="el-GR" dirty="0" err="1" smtClean="0"/>
              <a:t>правительница</a:t>
            </a:r>
            <a:r>
              <a:rPr lang="el-GR" dirty="0" smtClean="0"/>
              <a:t> </a:t>
            </a:r>
            <a:r>
              <a:rPr lang="el-GR" dirty="0" err="1" smtClean="0"/>
              <a:t>Гардарики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932040" y="6309320"/>
            <a:ext cx="4065712" cy="410344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Статуя короля </a:t>
            </a:r>
            <a:r>
              <a:rPr lang="ru-RU" sz="1400" dirty="0" smtClean="0">
                <a:solidFill>
                  <a:schemeClr val="tx2"/>
                </a:solidFill>
              </a:rPr>
              <a:t>Олафа Шетконнунга </a:t>
            </a:r>
            <a:r>
              <a:rPr lang="ru-RU" sz="1400" dirty="0" smtClean="0">
                <a:solidFill>
                  <a:schemeClr val="tx2"/>
                </a:solidFill>
              </a:rPr>
              <a:t>перед зданием Стокгольмской ратуши</a:t>
            </a:r>
            <a:endParaRPr lang="el-GR" sz="1400" u="sng" dirty="0">
              <a:solidFill>
                <a:schemeClr val="tx2"/>
              </a:solidFill>
            </a:endParaRPr>
          </a:p>
        </p:txBody>
      </p:sp>
      <p:pic>
        <p:nvPicPr>
          <p:cNvPr id="5" name="4 - Εικόνα" descr="C:\Users\Tanya\Pictures\Новгород\200px-Stadshuset_Olof_Skötkonun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556792"/>
            <a:ext cx="3312368" cy="46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- Εικόνα" descr="ib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268760"/>
            <a:ext cx="4556176" cy="4968552"/>
          </a:xfrm>
          <a:prstGeom prst="rect">
            <a:avLst/>
          </a:prstGeom>
        </p:spPr>
      </p:pic>
      <p:sp>
        <p:nvSpPr>
          <p:cNvPr id="7" name="2 - Υπότιτλος"/>
          <p:cNvSpPr txBox="1">
            <a:spLocks/>
          </p:cNvSpPr>
          <p:nvPr/>
        </p:nvSpPr>
        <p:spPr>
          <a:xfrm>
            <a:off x="611560" y="6309320"/>
            <a:ext cx="4065712" cy="41034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Икона святой Анны Новгородской</a:t>
            </a:r>
            <a:endParaRPr kumimoji="0" lang="el-GR" sz="1400" b="0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C:\Users\Tanya\Pictures\Новгород\vsevolod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22973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C:\Users\Tanya\Pictures\Новгород\1-81 mon sv bikenti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212976"/>
            <a:ext cx="2446394" cy="341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C:\Users\Tanya\Pictures\Новгород\132574 andrash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88640"/>
            <a:ext cx="48965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C:\Users\Tanya\Pictures\Новгород\1466632 Elisif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212976"/>
            <a:ext cx="2492747" cy="34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 - Θέση περιεχομένου"/>
          <p:cNvSpPr txBox="1">
            <a:spLocks/>
          </p:cNvSpPr>
          <p:nvPr/>
        </p:nvSpPr>
        <p:spPr>
          <a:xfrm>
            <a:off x="323528" y="4437112"/>
            <a:ext cx="3168352" cy="216024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Великий князь Всеволод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Ярославич.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ru-RU" sz="1400" dirty="0" smtClean="0">
                <a:solidFill>
                  <a:schemeClr val="tx2"/>
                </a:solidFill>
              </a:rPr>
              <a:t>Памятник венгерскому королю Андрашу </a:t>
            </a:r>
            <a:r>
              <a:rPr lang="ru-RU" sz="1400" dirty="0">
                <a:solidFill>
                  <a:schemeClr val="tx2"/>
                </a:solidFill>
              </a:rPr>
              <a:t>и его </a:t>
            </a:r>
            <a:r>
              <a:rPr lang="ru-RU" sz="1400" dirty="0" smtClean="0">
                <a:solidFill>
                  <a:schemeClr val="tx2"/>
                </a:solidFill>
              </a:rPr>
              <a:t>супруге Анастасии </a:t>
            </a:r>
            <a:r>
              <a:rPr lang="ru-RU" sz="1400" dirty="0" smtClean="0">
                <a:solidFill>
                  <a:schemeClr val="tx2"/>
                </a:solidFill>
              </a:rPr>
              <a:t>Ярославне, </a:t>
            </a:r>
            <a:r>
              <a:rPr lang="ru-RU" sz="1400" dirty="0" smtClean="0">
                <a:solidFill>
                  <a:schemeClr val="tx2"/>
                </a:solidFill>
              </a:rPr>
              <a:t>Хевиз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ru-RU" sz="1400" dirty="0">
                <a:solidFill>
                  <a:schemeClr val="tx2"/>
                </a:solidFill>
              </a:rPr>
              <a:t>Скульптурное изображение Анны </a:t>
            </a:r>
            <a:r>
              <a:rPr lang="ru-RU" sz="1400" dirty="0" smtClean="0">
                <a:solidFill>
                  <a:schemeClr val="tx2"/>
                </a:solidFill>
              </a:rPr>
              <a:t>Ярославны, королевы Франции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Елизавета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Ярославна, королева Норвежская, или Эллисив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C:\Users\Tanya\Pictures\Новгород\Св. Анна Новгородская, фрагмент иконы Божией Матери Знамение, нач 19 в., наиболее древнее из сохранившихся изображений святой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409359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C:\Users\Tanya\Pictures\Новгород\800px-thumbnai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0648"/>
            <a:ext cx="424847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περιεχομένου"/>
          <p:cNvSpPr txBox="1">
            <a:spLocks/>
          </p:cNvSpPr>
          <p:nvPr/>
        </p:nvSpPr>
        <p:spPr>
          <a:xfrm>
            <a:off x="4716016" y="5445224"/>
            <a:ext cx="3816424" cy="936104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algn="just"/>
            <a:r>
              <a:rPr lang="ru-RU" sz="1400" dirty="0">
                <a:solidFill>
                  <a:schemeClr val="tx2"/>
                </a:solidFill>
              </a:rPr>
              <a:t>Икона «Святитель Николай Чудотворец (Дворищенский), с предстоящими благоверными князем Мстиславом и княгиней Анной Новгородскими и 12 клеймами обретения образа Святителя Николая». </a:t>
            </a:r>
            <a:r>
              <a:rPr lang="el-GR" sz="1400" dirty="0" err="1">
                <a:solidFill>
                  <a:schemeClr val="tx2"/>
                </a:solidFill>
              </a:rPr>
              <a:t>Первая</a:t>
            </a:r>
            <a:r>
              <a:rPr lang="el-GR" sz="1400" dirty="0">
                <a:solidFill>
                  <a:schemeClr val="tx2"/>
                </a:solidFill>
              </a:rPr>
              <a:t> </a:t>
            </a:r>
            <a:r>
              <a:rPr lang="el-GR" sz="1400" dirty="0" err="1">
                <a:solidFill>
                  <a:schemeClr val="tx2"/>
                </a:solidFill>
              </a:rPr>
              <a:t>треть</a:t>
            </a:r>
            <a:r>
              <a:rPr lang="el-GR" sz="1400" dirty="0">
                <a:solidFill>
                  <a:schemeClr val="tx2"/>
                </a:solidFill>
              </a:rPr>
              <a:t> XVIII </a:t>
            </a:r>
            <a:r>
              <a:rPr lang="el-GR" sz="1400" dirty="0" err="1">
                <a:solidFill>
                  <a:schemeClr val="tx2"/>
                </a:solidFill>
              </a:rPr>
              <a:t>века</a:t>
            </a:r>
            <a:r>
              <a:rPr lang="el-GR" sz="1400" dirty="0">
                <a:solidFill>
                  <a:schemeClr val="tx2"/>
                </a:solidFill>
              </a:rPr>
              <a:t>, </a:t>
            </a:r>
            <a:r>
              <a:rPr lang="el-GR" sz="1400" dirty="0" err="1">
                <a:solidFill>
                  <a:schemeClr val="tx2"/>
                </a:solidFill>
              </a:rPr>
              <a:t>Новгород</a:t>
            </a:r>
            <a:r>
              <a:rPr lang="el-GR" sz="1400" dirty="0">
                <a:solidFill>
                  <a:schemeClr val="tx2"/>
                </a:solidFill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5 - Θέση περιεχομένου"/>
          <p:cNvSpPr txBox="1">
            <a:spLocks/>
          </p:cNvSpPr>
          <p:nvPr/>
        </p:nvSpPr>
        <p:spPr>
          <a:xfrm>
            <a:off x="395536" y="5445224"/>
            <a:ext cx="4104456" cy="9361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lang="ru-RU" sz="1050" dirty="0">
                <a:solidFill>
                  <a:schemeClr val="tx2"/>
                </a:solidFill>
              </a:rPr>
              <a:t>Святая благоверная княгиня Анна Новгородская. Фрагмент иконы Божией Матери «Знамение» с избранными святыми и изображением Новгородского Кремля. Конец </a:t>
            </a:r>
            <a:r>
              <a:rPr lang="en-US" sz="1050" dirty="0">
                <a:solidFill>
                  <a:schemeClr val="tx2"/>
                </a:solidFill>
              </a:rPr>
              <a:t>XVII</a:t>
            </a:r>
            <a:r>
              <a:rPr lang="ru-RU" sz="1050" dirty="0">
                <a:solidFill>
                  <a:schemeClr val="tx2"/>
                </a:solidFill>
              </a:rPr>
              <a:t>- начало </a:t>
            </a:r>
            <a:r>
              <a:rPr lang="en-US" sz="1050" dirty="0">
                <a:solidFill>
                  <a:schemeClr val="tx2"/>
                </a:solidFill>
              </a:rPr>
              <a:t>XVIII</a:t>
            </a:r>
            <a:r>
              <a:rPr lang="ru-RU" sz="1050" dirty="0">
                <a:solidFill>
                  <a:schemeClr val="tx2"/>
                </a:solidFill>
              </a:rPr>
              <a:t> в., </a:t>
            </a:r>
            <a:r>
              <a:rPr lang="en-US" sz="1050" dirty="0">
                <a:solidFill>
                  <a:schemeClr val="tx2"/>
                </a:solidFill>
              </a:rPr>
              <a:t>XIX</a:t>
            </a:r>
            <a:r>
              <a:rPr lang="ru-RU" sz="1050" dirty="0">
                <a:solidFill>
                  <a:schemeClr val="tx2"/>
                </a:solidFill>
              </a:rPr>
              <a:t> в. Из церкви Михаила Архангела на Торговой стороне</a:t>
            </a:r>
            <a:r>
              <a:rPr lang="ru-RU" sz="1050" dirty="0" smtClean="0">
                <a:solidFill>
                  <a:schemeClr val="tx2"/>
                </a:solidFill>
              </a:rPr>
              <a:t>. </a:t>
            </a:r>
            <a:r>
              <a:rPr lang="ru-RU" sz="1050" dirty="0">
                <a:solidFill>
                  <a:schemeClr val="tx2"/>
                </a:solidFill>
              </a:rPr>
              <a:t>Одно из самых древних сохранившихся изображений святой.</a:t>
            </a: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C:\Users\Tanya\Pictures\Новгород\pic%5CY%5CA%5CYaroslav_the_Wise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52839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3 - Θέση περιεχομένου" descr="C:\Users\Tanya\Pictures\Новгород\200px-Olof_Overselo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84784"/>
            <a:ext cx="36004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- Υπότιτλος"/>
          <p:cNvSpPr txBox="1">
            <a:spLocks/>
          </p:cNvSpPr>
          <p:nvPr/>
        </p:nvSpPr>
        <p:spPr>
          <a:xfrm>
            <a:off x="539552" y="6309320"/>
            <a:ext cx="4065712" cy="41034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Икона святого Олава Норвержского,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фреска в одной из шведских церквей</a:t>
            </a:r>
            <a:endParaRPr kumimoji="0" lang="el-GR" sz="1400" b="0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- Υπότιτλος"/>
          <p:cNvSpPr txBox="1">
            <a:spLocks/>
          </p:cNvSpPr>
          <p:nvPr/>
        </p:nvSpPr>
        <p:spPr>
          <a:xfrm>
            <a:off x="4716016" y="6309320"/>
            <a:ext cx="4065712" cy="41034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1400" dirty="0">
                <a:solidFill>
                  <a:schemeClr val="tx2"/>
                </a:solidFill>
              </a:rPr>
              <a:t>Ярослав Владимирович Мудрый. Реконструкция </a:t>
            </a:r>
            <a:r>
              <a:rPr lang="ru-RU" sz="1400" dirty="0" smtClean="0">
                <a:solidFill>
                  <a:schemeClr val="tx2"/>
                </a:solidFill>
              </a:rPr>
              <a:t>М. М. Герасимова</a:t>
            </a:r>
            <a:r>
              <a:rPr lang="ru-RU" sz="1400" dirty="0">
                <a:solidFill>
                  <a:schemeClr val="tx2"/>
                </a:solidFill>
              </a:rPr>
              <a:t> по </a:t>
            </a:r>
            <a:r>
              <a:rPr lang="ru-RU" sz="1400" dirty="0" smtClean="0">
                <a:solidFill>
                  <a:schemeClr val="tx2"/>
                </a:solidFill>
              </a:rPr>
              <a:t>черепу</a:t>
            </a:r>
            <a:endParaRPr kumimoji="0" lang="el-GR" sz="1400" b="0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Εικόνα 7" descr="C:\Users\Tanya\Pictures\Новгород\Kashinskaya-154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268760"/>
            <a:ext cx="5112568" cy="468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Θέση περιεχομένου" descr="C:\Users\Tanya\Pictures\Новгород\Крепость_в_Старой_Ладоге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772816"/>
            <a:ext cx="35283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- Υπότιτλος"/>
          <p:cNvSpPr txBox="1">
            <a:spLocks/>
          </p:cNvSpPr>
          <p:nvPr/>
        </p:nvSpPr>
        <p:spPr>
          <a:xfrm>
            <a:off x="539552" y="4725144"/>
            <a:ext cx="2808312" cy="55436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l-GR" sz="1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07504" y="4509120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Старая Ладога. Средневековые </a:t>
            </a:r>
            <a:r>
              <a:rPr lang="ru-RU" sz="1400" dirty="0">
                <a:solidFill>
                  <a:schemeClr val="tx2"/>
                </a:solidFill>
              </a:rPr>
              <a:t>памятники </a:t>
            </a:r>
            <a:r>
              <a:rPr lang="ru-RU" sz="1400" dirty="0" smtClean="0">
                <a:solidFill>
                  <a:schemeClr val="tx2"/>
                </a:solidFill>
              </a:rPr>
              <a:t>со </a:t>
            </a:r>
            <a:r>
              <a:rPr lang="ru-RU" sz="1400" dirty="0">
                <a:solidFill>
                  <a:schemeClr val="tx2"/>
                </a:solidFill>
              </a:rPr>
              <a:t>стороны реки</a:t>
            </a:r>
            <a:endParaRPr lang="el-GR" sz="1400" dirty="0">
              <a:solidFill>
                <a:schemeClr val="tx2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499992" y="6021288"/>
            <a:ext cx="3528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1400" dirty="0">
              <a:solidFill>
                <a:schemeClr val="tx2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779912" y="6021288"/>
            <a:ext cx="5040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Княгиня берет в свои руки инициативу по установлению мирных отношений между князьями Ярославом Киевским и Брячиславом Польским</a:t>
            </a:r>
            <a:endParaRPr lang="el-GR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Εικόνα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3934044" cy="5688937"/>
          </a:xfrm>
        </p:spPr>
      </p:pic>
      <p:pic>
        <p:nvPicPr>
          <p:cNvPr id="2050" name="Εικόνα 3" descr="C:\Users\Tanya\Pictures\Новгород\2«Серебряник» Ярослава Мудр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32656"/>
            <a:ext cx="47625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3 - Θέση περιεχομένου" descr="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3501008"/>
            <a:ext cx="4608512" cy="2964248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251520" y="5877272"/>
            <a:ext cx="3888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«Русская Правда» или «Суд Ярославль»</a:t>
            </a:r>
            <a:endParaRPr lang="el-GR" sz="1600" dirty="0">
              <a:solidFill>
                <a:schemeClr val="tx2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283968" y="2780928"/>
            <a:ext cx="4680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Новгородский сребреник </a:t>
            </a:r>
            <a:r>
              <a:rPr lang="ru-RU" sz="1600" dirty="0" smtClean="0">
                <a:solidFill>
                  <a:schemeClr val="tx2"/>
                </a:solidFill>
              </a:rPr>
              <a:t>Ярослава Мудрого</a:t>
            </a:r>
            <a:r>
              <a:rPr lang="ru-RU" sz="1600" dirty="0">
                <a:solidFill>
                  <a:schemeClr val="tx2"/>
                </a:solidFill>
              </a:rPr>
              <a:t> </a:t>
            </a:r>
            <a:r>
              <a:rPr lang="ru-RU" sz="1600" dirty="0" smtClean="0">
                <a:solidFill>
                  <a:schemeClr val="tx2"/>
                </a:solidFill>
              </a:rPr>
              <a:t>XI в.</a:t>
            </a:r>
            <a:endParaRPr lang="el-GR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Εικόνα 4" descr="C:\Users\Tanya\Pictures\Новгород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801186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539552" y="602128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Макет первоначального облика Софийского </a:t>
            </a:r>
            <a:r>
              <a:rPr lang="ru-RU" dirty="0" smtClean="0">
                <a:solidFill>
                  <a:schemeClr val="tx2"/>
                </a:solidFill>
              </a:rPr>
              <a:t>собора в Киеве</a:t>
            </a:r>
            <a:endParaRPr lang="el-G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3 - Θέση περιεχομένου" descr="C:\Users\Tanya\Pictures\Новгород\220px-Irynynskiy_monument_01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1979712" y="0"/>
            <a:ext cx="468052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395536" y="6021289"/>
            <a:ext cx="7848872" cy="83671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 smtClean="0"/>
              <a:t>Ирининский столб. Так называлась одна из колонн собора Ирининского монастыря, построенного в честь святой покровительницы княгини Ирины.  Колонна возвышалась до середины ХХ века, но потом не выдержала испытания временем. Сам монастырь прекратил существование после монгольского нашествия.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539552" y="602128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br>
              <a:rPr lang="ru-RU" dirty="0" smtClean="0"/>
            </a:b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el-G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Εικόνα" descr="C:\Users\Tanya\Pictures\Новгород\d0b1d180d18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288032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Θέση περιεχομένου" descr="C:\Users\Tanya\Pictures\Новгород\012305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764704"/>
            <a:ext cx="309343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C:\Users\Tanya\Pictures\Новгород\000368_949059qf939125w29rbl8i_P_191x2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764704"/>
            <a:ext cx="284380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7 - Θέση περιεχομένου"/>
          <p:cNvSpPr txBox="1">
            <a:spLocks/>
          </p:cNvSpPr>
          <p:nvPr/>
        </p:nvSpPr>
        <p:spPr>
          <a:xfrm>
            <a:off x="251520" y="5445224"/>
            <a:ext cx="2736304" cy="836712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Икона святых благоверных князей Бориса и Глеба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7 - Θέση περιεχομένου"/>
          <p:cNvSpPr txBox="1">
            <a:spLocks/>
          </p:cNvSpPr>
          <p:nvPr/>
        </p:nvSpPr>
        <p:spPr>
          <a:xfrm>
            <a:off x="3203848" y="5373216"/>
            <a:ext cx="2376264" cy="836712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Икона святого Олава Норвежского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7 - Θέση περιεχομένου"/>
          <p:cNvSpPr txBox="1">
            <a:spLocks/>
          </p:cNvSpPr>
          <p:nvPr/>
        </p:nvSpPr>
        <p:spPr>
          <a:xfrm>
            <a:off x="6444208" y="5301208"/>
            <a:ext cx="2411760" cy="836712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ru-RU" sz="3200" dirty="0" smtClean="0">
                <a:solidFill>
                  <a:schemeClr val="tx2"/>
                </a:solidFill>
              </a:rPr>
              <a:t>Олав Шетконнунг, отец Ингигерд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7584" y="0"/>
            <a:ext cx="4248472" cy="504056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3 - Θέση περιεχομένου" descr="C:\Users\Tanya\Pictures\Новгород\Новгородский Софийский собор 11 в.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8640"/>
            <a:ext cx="424847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C:\Users\Tanya\Pictures\Новгород\Св. кн. Владимир Ярославич, фрагмент иконы Божией Матери Знамение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88640"/>
            <a:ext cx="280831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3 - Θέση περιεχομένου" descr="C:\Users\Tanya\Pictures\Новгород\annaNovgorodskaya-260x300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789040"/>
            <a:ext cx="2808312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827584" y="5877272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/>
                </a:solidFill>
              </a:rPr>
              <a:t>Новгородский собор в Великом </a:t>
            </a:r>
            <a:r>
              <a:rPr lang="ru-RU" sz="1400" dirty="0" smtClean="0">
                <a:solidFill>
                  <a:schemeClr val="tx2"/>
                </a:solidFill>
              </a:rPr>
              <a:t>Новгороде</a:t>
            </a:r>
          </a:p>
          <a:p>
            <a:pPr algn="just"/>
            <a:r>
              <a:rPr lang="ru-RU" sz="1400" dirty="0" smtClean="0">
                <a:solidFill>
                  <a:schemeClr val="tx2"/>
                </a:solidFill>
              </a:rPr>
              <a:t>Святой </a:t>
            </a:r>
            <a:r>
              <a:rPr lang="ru-RU" sz="1400" dirty="0" smtClean="0">
                <a:solidFill>
                  <a:schemeClr val="tx2"/>
                </a:solidFill>
              </a:rPr>
              <a:t>Благоверный князь Владимир </a:t>
            </a:r>
            <a:r>
              <a:rPr lang="ru-RU" sz="1400" dirty="0" smtClean="0">
                <a:solidFill>
                  <a:schemeClr val="tx2"/>
                </a:solidFill>
              </a:rPr>
              <a:t>Ярославич</a:t>
            </a:r>
          </a:p>
          <a:p>
            <a:pPr algn="just"/>
            <a:r>
              <a:rPr lang="ru-RU" sz="1400" dirty="0" smtClean="0">
                <a:solidFill>
                  <a:schemeClr val="tx2"/>
                </a:solidFill>
              </a:rPr>
              <a:t>Святая </a:t>
            </a:r>
            <a:r>
              <a:rPr lang="ru-RU" sz="1400" dirty="0" smtClean="0">
                <a:solidFill>
                  <a:schemeClr val="tx2"/>
                </a:solidFill>
              </a:rPr>
              <a:t>Анна Новгородская, изображенная держащей в руке собор</a:t>
            </a:r>
            <a:endParaRPr lang="el-GR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Εικόνα" descr="C:\Users\Tanya\Pictures\Новгород\Семья Ярослава Мудрого, фреска 11 в. из Киевского Софийского собор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836712"/>
            <a:ext cx="6336704" cy="484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1115616" y="5805264"/>
            <a:ext cx="6768752" cy="57606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Фрагмент фрески Софийского собора в Киеве (1045 г.). Ингигерд с дочерьми Елизаветой, Анастасией и Анной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2527</TotalTime>
  <Words>1294</Words>
  <Application>Microsoft Office PowerPoint</Application>
  <PresentationFormat>Προβολή στην οθόνη (4:3)</PresentationFormat>
  <Paragraphs>60</Paragraphs>
  <Slides>11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Διαστημικό</vt:lpstr>
      <vt:lpstr>Ингигерд- правительница Гардарики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Ингигерд- правительница Гардарики </dc:title>
  <dc:creator>Tanya</dc:creator>
  <cp:lastModifiedBy>Tanya</cp:lastModifiedBy>
  <cp:revision>37</cp:revision>
  <dcterms:created xsi:type="dcterms:W3CDTF">2018-01-29T18:13:28Z</dcterms:created>
  <dcterms:modified xsi:type="dcterms:W3CDTF">2018-01-31T12:22:27Z</dcterms:modified>
</cp:coreProperties>
</file>